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3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</p:sldIdLst>
  <p:sldSz cy="5143500" cx="9144000"/>
  <p:notesSz cx="6858000" cy="9144000"/>
  <p:embeddedFontLst>
    <p:embeddedFont>
      <p:font typeface="Montserrat"/>
      <p:regular r:id="rId11"/>
      <p:bold r:id="rId12"/>
      <p:italic r:id="rId13"/>
      <p:boldItalic r:id="rId14"/>
    </p:embeddedFont>
    <p:embeddedFont>
      <p:font typeface="Lato"/>
      <p:regular r:id="rId15"/>
      <p:bold r:id="rId16"/>
      <p:italic r:id="rId17"/>
      <p:boldItalic r:id="rId18"/>
    </p:embeddedFont>
    <p:embeddedFont>
      <p:font typeface="Merriweather"/>
      <p:regular r:id="rId19"/>
      <p:bold r:id="rId20"/>
      <p:italic r:id="rId21"/>
      <p:boldItalic r:id="rId22"/>
    </p:embeddedFont>
    <p:embeddedFont>
      <p:font typeface="Comfortaa"/>
      <p:regular r:id="rId23"/>
      <p:bold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erriweather-bold.fntdata"/><Relationship Id="rId11" Type="http://schemas.openxmlformats.org/officeDocument/2006/relationships/font" Target="fonts/Montserrat-regular.fntdata"/><Relationship Id="rId22" Type="http://schemas.openxmlformats.org/officeDocument/2006/relationships/font" Target="fonts/Merriweather-boldItalic.fntdata"/><Relationship Id="rId10" Type="http://schemas.openxmlformats.org/officeDocument/2006/relationships/slide" Target="slides/slide6.xml"/><Relationship Id="rId21" Type="http://schemas.openxmlformats.org/officeDocument/2006/relationships/font" Target="fonts/Merriweather-italic.fntdata"/><Relationship Id="rId13" Type="http://schemas.openxmlformats.org/officeDocument/2006/relationships/font" Target="fonts/Montserrat-italic.fntdata"/><Relationship Id="rId24" Type="http://schemas.openxmlformats.org/officeDocument/2006/relationships/font" Target="fonts/Comfortaa-bold.fntdata"/><Relationship Id="rId12" Type="http://schemas.openxmlformats.org/officeDocument/2006/relationships/font" Target="fonts/Montserrat-bold.fntdata"/><Relationship Id="rId23" Type="http://schemas.openxmlformats.org/officeDocument/2006/relationships/font" Target="fonts/Comfortaa-regular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Lato-regular.fntdata"/><Relationship Id="rId14" Type="http://schemas.openxmlformats.org/officeDocument/2006/relationships/font" Target="fonts/Montserrat-boldItalic.fntdata"/><Relationship Id="rId17" Type="http://schemas.openxmlformats.org/officeDocument/2006/relationships/font" Target="fonts/Lato-italic.fntdata"/><Relationship Id="rId16" Type="http://schemas.openxmlformats.org/officeDocument/2006/relationships/font" Target="fonts/Lato-bold.fntdata"/><Relationship Id="rId5" Type="http://schemas.openxmlformats.org/officeDocument/2006/relationships/slide" Target="slides/slide1.xml"/><Relationship Id="rId19" Type="http://schemas.openxmlformats.org/officeDocument/2006/relationships/font" Target="fonts/Merriweather-regular.fntdata"/><Relationship Id="rId6" Type="http://schemas.openxmlformats.org/officeDocument/2006/relationships/slide" Target="slides/slide2.xml"/><Relationship Id="rId18" Type="http://schemas.openxmlformats.org/officeDocument/2006/relationships/font" Target="fonts/Lato-bold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Shape 19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Shape 2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Shape 20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Shape 2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Shape 22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Shape 2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hyperlink" Target="#slide=id.g1f87997393_0_787" TargetMode="External"/><Relationship Id="rId4" Type="http://schemas.openxmlformats.org/officeDocument/2006/relationships/hyperlink" Target="#slide=id.g1f87997393_0_787" TargetMode="External"/><Relationship Id="rId5" Type="http://schemas.openxmlformats.org/officeDocument/2006/relationships/hyperlink" Target="#slide=id.g1f87997393_0_787" TargetMode="External"/><Relationship Id="rId6" Type="http://schemas.openxmlformats.org/officeDocument/2006/relationships/hyperlink" Target="#slide=id.g1f87997393_0_787" TargetMode="Externa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#slide=id.g1f87997393_0_787" TargetMode="External"/><Relationship Id="rId3" Type="http://schemas.openxmlformats.org/officeDocument/2006/relationships/hyperlink" Target="#slide=id.g1f87997393_0_787" TargetMode="External"/><Relationship Id="rId4" Type="http://schemas.openxmlformats.org/officeDocument/2006/relationships/hyperlink" Target="#slide=id.g1f87997393_0_787" TargetMode="External"/><Relationship Id="rId5" Type="http://schemas.openxmlformats.org/officeDocument/2006/relationships/hyperlink" Target="#slide=id.g1f87997393_0_787" TargetMode="Externa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#slide=id.g1f87997393_0_787" TargetMode="External"/><Relationship Id="rId3" Type="http://schemas.openxmlformats.org/officeDocument/2006/relationships/hyperlink" Target="#slide=id.g1f87997393_0_787" TargetMode="External"/><Relationship Id="rId4" Type="http://schemas.openxmlformats.org/officeDocument/2006/relationships/hyperlink" Target="#slide=id.g1f87997393_0_787" TargetMode="External"/><Relationship Id="rId5" Type="http://schemas.openxmlformats.org/officeDocument/2006/relationships/hyperlink" Target="#slide=id.g1f87997393_0_787" TargetMode="Externa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" name="Shape 1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3" name="Shape 13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Shape 14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Shape 15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Shape 16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" name="Shape 17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8" name="Shape 18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" name="Shape 107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8" name="Shape 108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Shape 109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Shape 110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Shape 1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Shape 112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Shape 11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Shape 1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Shape 115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Shape 116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Shape 117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Shape 118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Shape 119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Shape 120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Shape 12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Shape 122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Shape 12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Shape 12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Shape 125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6" name="Shape 126"/>
          <p:cNvSpPr txBox="1"/>
          <p:nvPr>
            <p:ph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127" name="Shape 127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8" name="Shape 1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OC">
  <p:cSld name="SECTION_HEADER_1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2" name="Shape 132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33" name="Shape 13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Shape 13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Shape 135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Shape 136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Shape 137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Shape 138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Shape 139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Shape 140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Shape 14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Shape 142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Shape 14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Shape 14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Shape 145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Shape 146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Shape 147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Shape 148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Shape 149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Shape 150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1" name="Shape 1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2" name="Shape 15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_alt3">
  <p:cSld name="TITLE_AND_BODY_1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154" name="Shape 154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155" name="Shape 15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56" name="Shape 15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7" name="Shape 1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8" name="Shape 158">
            <a:hlinkClick r:id="rId3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Shape 159">
            <a:hlinkClick r:id="rId4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Shape 160">
            <a:hlinkClick r:id="rId5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Shape 161">
            <a:hlinkClick r:id="rId6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2" name="Shape 16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3" name="Shape 163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Shape 16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_alt1">
  <p:cSld name="TITLE_AND_BODY_2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67" name="Shape 167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Shape 168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9" name="Shape 169">
            <a:hlinkClick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Shape 170">
            <a:hlinkClick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Shape 171">
            <a:hlinkClick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Shape 172">
            <a:hlinkClick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3" name="Shape 173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74" name="Shape 17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Shape 17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6" name="Shape 17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77" name="Shape 1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_alt2">
  <p:cSld name="TITLE_AND_BODY_2_1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80" name="Shape 180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Shape 181">
            <a:hlinkClick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Shape 182">
            <a:hlinkClick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Shape 183">
            <a:hlinkClick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Shape 184">
            <a:hlinkClick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5" name="Shape 18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86" name="Shape 18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Shape 18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8" name="Shape 188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89" name="Shape 18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90" name="Shape 190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Shape 2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2" name="Shape 22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Shape 2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Shape 2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Shape 25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Shape 26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Shape 27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Shape 28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Shape 29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Shape 30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Shape 3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Shape 32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Shape 3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Shape 3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Shape 35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Shape 36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Shape 37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Shape 38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" name="Shape 39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" name="Shape 40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1" name="Shape 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Shape 43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4" name="Shape 4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Shape 4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" name="Shape 4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7" name="Shape 47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8" name="Shape 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Shape 5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1" name="Shape 51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Shape 5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3" name="Shape 5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4" name="Shape 54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Shape 5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6" name="Shape 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Shape 5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9" name="Shape 5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Shape 6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1" name="Shape 6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2" name="Shape 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Shape 6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5" name="Shape 6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Shape 6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7" name="Shape 6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8" name="Shape 68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Shape 6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Shape 7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2" name="Shape 72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Shape 73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Shape 74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Shape 75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Shape 76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Shape 77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Shape 7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Shape 79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Shape 80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Shape 8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Shape 82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Shape 83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Shape 84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Shape 85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Shape 86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Shape 87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Shape 8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Shape 89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0" name="Shape 90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1" name="Shape 9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Shape 93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4" name="Shape 9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Shape 9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6" name="Shape 96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7" name="Shape 97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8" name="Shape 98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9" name="Shape 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" name="Shape 101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2" name="Shape 102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Shape 10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4" name="Shape 104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5" name="Shape 1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" name="Shape 9"/>
          <p:cNvSpPr txBox="1"/>
          <p:nvPr/>
        </p:nvSpPr>
        <p:spPr>
          <a:xfrm>
            <a:off x="3380000" y="4901050"/>
            <a:ext cx="2579100" cy="3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999999"/>
                </a:solidFill>
                <a:latin typeface="Merriweather"/>
                <a:ea typeface="Merriweather"/>
                <a:cs typeface="Merriweather"/>
                <a:sym typeface="Merriweather"/>
              </a:rPr>
              <a:t>Motivity Labs, 2018</a:t>
            </a:r>
            <a:endParaRPr sz="900">
              <a:solidFill>
                <a:srgbClr val="999999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jpg"/><Relationship Id="rId4" Type="http://schemas.openxmlformats.org/officeDocument/2006/relationships/image" Target="../media/image2.png"/><Relationship Id="rId5" Type="http://schemas.openxmlformats.org/officeDocument/2006/relationships/image" Target="../media/image1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jpg"/><Relationship Id="rId4" Type="http://schemas.openxmlformats.org/officeDocument/2006/relationships/image" Target="../media/image8.jpg"/><Relationship Id="rId9" Type="http://schemas.openxmlformats.org/officeDocument/2006/relationships/image" Target="../media/image12.png"/><Relationship Id="rId5" Type="http://schemas.openxmlformats.org/officeDocument/2006/relationships/image" Target="../media/image9.jpg"/><Relationship Id="rId6" Type="http://schemas.openxmlformats.org/officeDocument/2006/relationships/image" Target="../media/image7.jpg"/><Relationship Id="rId7" Type="http://schemas.openxmlformats.org/officeDocument/2006/relationships/image" Target="../media/image6.jpg"/><Relationship Id="rId8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/>
          <p:nvPr>
            <p:ph type="ctrTitle"/>
          </p:nvPr>
        </p:nvSpPr>
        <p:spPr>
          <a:xfrm>
            <a:off x="2832675" y="579750"/>
            <a:ext cx="63519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solidFill>
                  <a:srgbClr val="008FFF"/>
                </a:solidFill>
              </a:rPr>
              <a:t>Unnamed </a:t>
            </a:r>
            <a:r>
              <a:rPr lang="en-GB" sz="3600">
                <a:solidFill>
                  <a:srgbClr val="008FFF"/>
                </a:solidFill>
              </a:rPr>
              <a:t>- A </a:t>
            </a:r>
            <a:r>
              <a:rPr lang="en-GB" sz="3600">
                <a:solidFill>
                  <a:srgbClr val="008FFF"/>
                </a:solidFill>
              </a:rPr>
              <a:t>NavIC app</a:t>
            </a:r>
            <a:r>
              <a:rPr lang="en-GB" sz="3600"/>
              <a:t> </a:t>
            </a:r>
            <a:endParaRPr sz="3600"/>
          </a:p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latin typeface="Comfortaa"/>
                <a:ea typeface="Comfortaa"/>
                <a:cs typeface="Comfortaa"/>
                <a:sym typeface="Comfortaa"/>
              </a:rPr>
              <a:t>rise above the GPS</a:t>
            </a:r>
            <a:endParaRPr sz="14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96" name="Shape 196"/>
          <p:cNvSpPr txBox="1"/>
          <p:nvPr>
            <p:ph idx="1" type="subTitle"/>
          </p:nvPr>
        </p:nvSpPr>
        <p:spPr>
          <a:xfrm>
            <a:off x="4151925" y="4086575"/>
            <a:ext cx="37134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Geo-positioning powered by ISRO, Made in India </a:t>
            </a:r>
            <a:endParaRPr/>
          </a:p>
        </p:txBody>
      </p:sp>
      <p:pic>
        <p:nvPicPr>
          <p:cNvPr id="197" name="Shape 1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74500" y="1966900"/>
            <a:ext cx="2068250" cy="2068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This presentation is about :</a:t>
            </a:r>
            <a:endParaRPr/>
          </a:p>
        </p:txBody>
      </p:sp>
      <p:sp>
        <p:nvSpPr>
          <p:cNvPr id="203" name="Shape 203"/>
          <p:cNvSpPr txBox="1"/>
          <p:nvPr>
            <p:ph idx="1" type="body"/>
          </p:nvPr>
        </p:nvSpPr>
        <p:spPr>
          <a:xfrm>
            <a:off x="1297500" y="1486725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erriweather"/>
              <a:buChar char="★"/>
            </a:pPr>
            <a:r>
              <a:rPr b="1" lang="en-GB" sz="1600">
                <a:solidFill>
                  <a:schemeClr val="accent6"/>
                </a:solidFill>
                <a:latin typeface="Merriweather"/>
                <a:ea typeface="Merriweather"/>
                <a:cs typeface="Merriweather"/>
                <a:sym typeface="Merriweather"/>
              </a:rPr>
              <a:t>NAV</a:t>
            </a:r>
            <a:r>
              <a:rPr lang="en-GB" sz="1600">
                <a:latin typeface="Merriweather"/>
                <a:ea typeface="Merriweather"/>
                <a:cs typeface="Merriweather"/>
                <a:sym typeface="Merriweather"/>
              </a:rPr>
              <a:t>igation with </a:t>
            </a:r>
            <a:r>
              <a:rPr b="1" lang="en-GB" sz="1600">
                <a:solidFill>
                  <a:schemeClr val="accent6"/>
                </a:solidFill>
                <a:latin typeface="Merriweather"/>
                <a:ea typeface="Merriweather"/>
                <a:cs typeface="Merriweather"/>
                <a:sym typeface="Merriweather"/>
              </a:rPr>
              <a:t>I</a:t>
            </a:r>
            <a:r>
              <a:rPr lang="en-GB" sz="1600">
                <a:latin typeface="Merriweather"/>
                <a:ea typeface="Merriweather"/>
                <a:cs typeface="Merriweather"/>
                <a:sym typeface="Merriweather"/>
              </a:rPr>
              <a:t>ndian </a:t>
            </a:r>
            <a:r>
              <a:rPr b="1" lang="en-GB" sz="1600">
                <a:solidFill>
                  <a:schemeClr val="accent6"/>
                </a:solidFill>
                <a:latin typeface="Merriweather"/>
                <a:ea typeface="Merriweather"/>
                <a:cs typeface="Merriweather"/>
                <a:sym typeface="Merriweather"/>
              </a:rPr>
              <a:t>C</a:t>
            </a:r>
            <a:r>
              <a:rPr lang="en-GB" sz="1600">
                <a:latin typeface="Merriweather"/>
                <a:ea typeface="Merriweather"/>
                <a:cs typeface="Merriweather"/>
                <a:sym typeface="Merriweather"/>
              </a:rPr>
              <a:t>onstellation(</a:t>
            </a:r>
            <a:r>
              <a:rPr lang="en-GB" sz="1600">
                <a:solidFill>
                  <a:schemeClr val="accent6"/>
                </a:solidFill>
                <a:latin typeface="Merriweather"/>
                <a:ea typeface="Merriweather"/>
                <a:cs typeface="Merriweather"/>
                <a:sym typeface="Merriweather"/>
              </a:rPr>
              <a:t>NavIC</a:t>
            </a:r>
            <a:r>
              <a:rPr lang="en-GB" sz="1600">
                <a:latin typeface="Merriweather"/>
                <a:ea typeface="Merriweather"/>
                <a:cs typeface="Merriweather"/>
                <a:sym typeface="Merriweather"/>
              </a:rPr>
              <a:t>)-Receiver Design </a:t>
            </a:r>
            <a:endParaRPr sz="16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30200" lvl="0" marL="4572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erriweather"/>
              <a:buChar char="★"/>
            </a:pPr>
            <a:r>
              <a:rPr lang="en-GB" sz="1600">
                <a:latin typeface="Merriweather"/>
                <a:ea typeface="Merriweather"/>
                <a:cs typeface="Merriweather"/>
                <a:sym typeface="Merriweather"/>
              </a:rPr>
              <a:t>Key Features of the application</a:t>
            </a:r>
            <a:endParaRPr sz="16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>
              <a:lnSpc>
                <a:spcPct val="2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204" name="Shape 2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47469" y="2094150"/>
            <a:ext cx="2872804" cy="2711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 txBox="1"/>
          <p:nvPr>
            <p:ph type="title"/>
          </p:nvPr>
        </p:nvSpPr>
        <p:spPr>
          <a:xfrm>
            <a:off x="4408725" y="141775"/>
            <a:ext cx="39120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A86E8"/>
                </a:solidFill>
                <a:latin typeface="Merriweather"/>
                <a:ea typeface="Merriweather"/>
                <a:cs typeface="Merriweather"/>
                <a:sym typeface="Merriweather"/>
              </a:rPr>
              <a:t>Project objective</a:t>
            </a:r>
            <a:endParaRPr>
              <a:solidFill>
                <a:srgbClr val="4A86E8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10" name="Shape 210"/>
          <p:cNvSpPr txBox="1"/>
          <p:nvPr>
            <p:ph idx="1" type="body"/>
          </p:nvPr>
        </p:nvSpPr>
        <p:spPr>
          <a:xfrm>
            <a:off x="6054675" y="815600"/>
            <a:ext cx="2843700" cy="39900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The purpose of this project is provide an </a:t>
            </a:r>
            <a:r>
              <a:rPr lang="en-GB" sz="1100"/>
              <a:t>indigenous</a:t>
            </a:r>
            <a:r>
              <a:rPr lang="en-GB" sz="1100"/>
              <a:t> alternative to GPS, which can be personalized </a:t>
            </a:r>
            <a:r>
              <a:rPr lang="en-GB" sz="1100"/>
              <a:t>and</a:t>
            </a:r>
            <a:r>
              <a:rPr lang="en-GB" sz="1100"/>
              <a:t> tailored for the Indian user. </a:t>
            </a:r>
            <a:endParaRPr sz="1100"/>
          </a:p>
          <a:p>
            <a:pPr indent="0" lvl="0" marL="0" rtl="0" algn="just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100"/>
              <a:t>Besides offering the services of a location-tracker/finder, the app comes with </a:t>
            </a:r>
            <a:r>
              <a:rPr lang="en-GB" sz="1100"/>
              <a:t>utilities like calamity alert, real-time traffic and weather reporting.</a:t>
            </a:r>
            <a:endParaRPr sz="1100"/>
          </a:p>
          <a:p>
            <a:pPr indent="0" lvl="0" marL="0" rtl="0" algn="just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1100"/>
              <a:t>Though many applications provide these features, there are very few options and none of them use NavIC. </a:t>
            </a:r>
            <a:endParaRPr sz="1100"/>
          </a:p>
        </p:txBody>
      </p:sp>
      <p:pic>
        <p:nvPicPr>
          <p:cNvPr id="211" name="Shape 211"/>
          <p:cNvPicPr preferRelativeResize="0"/>
          <p:nvPr/>
        </p:nvPicPr>
        <p:blipFill rotWithShape="1">
          <a:blip r:embed="rId3">
            <a:alphaModFix/>
          </a:blip>
          <a:srcRect b="3855" l="0" r="0" t="0"/>
          <a:stretch/>
        </p:blipFill>
        <p:spPr>
          <a:xfrm>
            <a:off x="0" y="0"/>
            <a:ext cx="2523426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Shape 2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64400" y="0"/>
            <a:ext cx="1500450" cy="14501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13" name="Shape 213"/>
          <p:cNvPicPr preferRelativeResize="0"/>
          <p:nvPr/>
        </p:nvPicPr>
        <p:blipFill rotWithShape="1">
          <a:blip r:embed="rId5">
            <a:alphaModFix/>
          </a:blip>
          <a:srcRect b="1081" l="58515" r="1125" t="26339"/>
          <a:stretch/>
        </p:blipFill>
        <p:spPr>
          <a:xfrm>
            <a:off x="2523425" y="1543050"/>
            <a:ext cx="3296900" cy="3600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Receiver design</a:t>
            </a:r>
            <a:endParaRPr/>
          </a:p>
        </p:txBody>
      </p:sp>
      <p:pic>
        <p:nvPicPr>
          <p:cNvPr id="219" name="Shape 219"/>
          <p:cNvPicPr preferRelativeResize="0"/>
          <p:nvPr/>
        </p:nvPicPr>
        <p:blipFill rotWithShape="1">
          <a:blip r:embed="rId3">
            <a:alphaModFix/>
          </a:blip>
          <a:srcRect b="37511" l="636" r="35121" t="0"/>
          <a:stretch/>
        </p:blipFill>
        <p:spPr>
          <a:xfrm>
            <a:off x="4511600" y="1550525"/>
            <a:ext cx="4032824" cy="2206325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Shape 220"/>
          <p:cNvSpPr txBox="1"/>
          <p:nvPr/>
        </p:nvSpPr>
        <p:spPr>
          <a:xfrm>
            <a:off x="6238325" y="3211025"/>
            <a:ext cx="903900" cy="24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600">
                <a:solidFill>
                  <a:schemeClr val="dk2"/>
                </a:solidFill>
              </a:rPr>
              <a:t>Courtesy: ISRO</a:t>
            </a:r>
            <a:endParaRPr i="1" sz="600">
              <a:solidFill>
                <a:schemeClr val="dk2"/>
              </a:solidFill>
            </a:endParaRPr>
          </a:p>
        </p:txBody>
      </p:sp>
      <p:sp>
        <p:nvSpPr>
          <p:cNvPr id="221" name="Shape 221"/>
          <p:cNvSpPr txBox="1"/>
          <p:nvPr/>
        </p:nvSpPr>
        <p:spPr>
          <a:xfrm>
            <a:off x="1667950" y="1454975"/>
            <a:ext cx="2343900" cy="25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2"/>
                </a:solidFill>
              </a:rPr>
              <a:t>Key Components:</a:t>
            </a:r>
            <a:endParaRPr>
              <a:solidFill>
                <a:schemeClr val="lt2"/>
              </a:solidFill>
            </a:endParaRPr>
          </a:p>
          <a:p>
            <a:pPr indent="-317500" lvl="0" marL="4572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AutoNum type="arabicPeriod"/>
            </a:pPr>
            <a:r>
              <a:rPr lang="en-GB">
                <a:solidFill>
                  <a:schemeClr val="lt1"/>
                </a:solidFill>
              </a:rPr>
              <a:t>Antenna</a:t>
            </a:r>
            <a:endParaRPr>
              <a:solidFill>
                <a:schemeClr val="lt1"/>
              </a:solidFill>
            </a:endParaRP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AutoNum type="arabicPeriod"/>
            </a:pPr>
            <a:r>
              <a:rPr lang="en-GB">
                <a:solidFill>
                  <a:schemeClr val="lt1"/>
                </a:solidFill>
              </a:rPr>
              <a:t>LNA</a:t>
            </a:r>
            <a:endParaRPr>
              <a:solidFill>
                <a:schemeClr val="lt1"/>
              </a:solidFill>
            </a:endParaRP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AutoNum type="arabicPeriod"/>
            </a:pPr>
            <a:r>
              <a:rPr lang="en-GB">
                <a:solidFill>
                  <a:schemeClr val="lt1"/>
                </a:solidFill>
              </a:rPr>
              <a:t>RF Front-end Processor</a:t>
            </a:r>
            <a:endParaRPr>
              <a:solidFill>
                <a:schemeClr val="lt1"/>
              </a:solidFill>
            </a:endParaRP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AutoNum type="arabicPeriod"/>
            </a:pPr>
            <a:r>
              <a:rPr lang="en-GB">
                <a:solidFill>
                  <a:schemeClr val="lt1"/>
                </a:solidFill>
              </a:rPr>
              <a:t>Correlator and Demodulator</a:t>
            </a:r>
            <a:endParaRPr>
              <a:solidFill>
                <a:schemeClr val="lt1"/>
              </a:solidFill>
            </a:endParaRP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AutoNum type="arabicPeriod"/>
            </a:pPr>
            <a:r>
              <a:rPr lang="en-GB">
                <a:solidFill>
                  <a:schemeClr val="lt1"/>
                </a:solidFill>
              </a:rPr>
              <a:t>Navigation processor and UI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 txBox="1"/>
          <p:nvPr>
            <p:ph type="title"/>
          </p:nvPr>
        </p:nvSpPr>
        <p:spPr>
          <a:xfrm>
            <a:off x="1297500" y="393750"/>
            <a:ext cx="7038900" cy="54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Unnamed</a:t>
            </a:r>
            <a:endParaRPr/>
          </a:p>
        </p:txBody>
      </p:sp>
      <p:sp>
        <p:nvSpPr>
          <p:cNvPr id="227" name="Shape 227"/>
          <p:cNvSpPr txBox="1"/>
          <p:nvPr>
            <p:ph idx="1" type="subTitle"/>
          </p:nvPr>
        </p:nvSpPr>
        <p:spPr>
          <a:xfrm>
            <a:off x="1297500" y="934650"/>
            <a:ext cx="67506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A state-of-the-art application </a:t>
            </a: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compatible</a:t>
            </a: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 with multiple devices</a:t>
            </a:r>
            <a:endParaRPr/>
          </a:p>
        </p:txBody>
      </p:sp>
      <p:sp>
        <p:nvSpPr>
          <p:cNvPr id="228" name="Shape 228"/>
          <p:cNvSpPr txBox="1"/>
          <p:nvPr>
            <p:ph idx="2" type="body"/>
          </p:nvPr>
        </p:nvSpPr>
        <p:spPr>
          <a:xfrm>
            <a:off x="925825" y="1656775"/>
            <a:ext cx="2362800" cy="275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More accurate </a:t>
            </a:r>
            <a:r>
              <a:rPr lang="en-GB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compared to GPS, owing to GAGAN and IRNSS.</a:t>
            </a:r>
            <a:endParaRPr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Features:</a:t>
            </a:r>
            <a:endParaRPr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Arial"/>
              <a:buChar char="●"/>
            </a:pPr>
            <a:r>
              <a:rPr lang="en-GB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Real-time weather reports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Arial"/>
              <a:buChar char="●"/>
            </a:pPr>
            <a:r>
              <a:rPr lang="en-GB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Traffic sensing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Arial"/>
              <a:buChar char="●"/>
            </a:pPr>
            <a:r>
              <a:rPr lang="en-GB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Calamity alerts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9" name="Shape 229"/>
          <p:cNvGrpSpPr/>
          <p:nvPr/>
        </p:nvGrpSpPr>
        <p:grpSpPr>
          <a:xfrm>
            <a:off x="3517188" y="1656777"/>
            <a:ext cx="3462484" cy="2672600"/>
            <a:chOff x="3553042" y="1657806"/>
            <a:chExt cx="3461100" cy="2671532"/>
          </a:xfrm>
        </p:grpSpPr>
        <p:sp>
          <p:nvSpPr>
            <p:cNvPr id="230" name="Shape 230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Shape 231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Shape 232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Shape 233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Shape 234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Shape 235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Shape 236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Shape 237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38" name="Shape 238"/>
          <p:cNvPicPr preferRelativeResize="0"/>
          <p:nvPr/>
        </p:nvPicPr>
        <p:blipFill rotWithShape="1">
          <a:blip r:embed="rId3">
            <a:alphaModFix/>
          </a:blip>
          <a:srcRect b="0" l="3280" r="3270" t="0"/>
          <a:stretch/>
        </p:blipFill>
        <p:spPr>
          <a:xfrm>
            <a:off x="3570069" y="1713899"/>
            <a:ext cx="3356400" cy="1912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Shape 239"/>
          <p:cNvSpPr/>
          <p:nvPr/>
        </p:nvSpPr>
        <p:spPr>
          <a:xfrm flipH="1">
            <a:off x="3569929" y="1714948"/>
            <a:ext cx="3356400" cy="19101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0" name="Shape 240"/>
          <p:cNvGrpSpPr/>
          <p:nvPr/>
        </p:nvGrpSpPr>
        <p:grpSpPr>
          <a:xfrm>
            <a:off x="6470900" y="2744576"/>
            <a:ext cx="1122449" cy="1668667"/>
            <a:chOff x="6505573" y="2745170"/>
            <a:chExt cx="1122000" cy="1668000"/>
          </a:xfrm>
        </p:grpSpPr>
        <p:sp>
          <p:nvSpPr>
            <p:cNvPr id="241" name="Shape 241"/>
            <p:cNvSpPr/>
            <p:nvPr/>
          </p:nvSpPr>
          <p:spPr>
            <a:xfrm>
              <a:off x="6517841" y="2745170"/>
              <a:ext cx="1109700" cy="16680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Shape 242"/>
            <p:cNvSpPr/>
            <p:nvPr/>
          </p:nvSpPr>
          <p:spPr>
            <a:xfrm rot="-5400000">
              <a:off x="6238873" y="3024453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Shape 243"/>
            <p:cNvSpPr/>
            <p:nvPr/>
          </p:nvSpPr>
          <p:spPr>
            <a:xfrm rot="-5400000">
              <a:off x="6238873" y="3012061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Shape 244"/>
            <p:cNvSpPr/>
            <p:nvPr/>
          </p:nvSpPr>
          <p:spPr>
            <a:xfrm>
              <a:off x="6954127" y="4329594"/>
              <a:ext cx="224700" cy="315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45" name="Shape 245"/>
          <p:cNvPicPr preferRelativeResize="0"/>
          <p:nvPr/>
        </p:nvPicPr>
        <p:blipFill rotWithShape="1">
          <a:blip r:embed="rId4">
            <a:alphaModFix/>
          </a:blip>
          <a:srcRect b="0" l="29548" r="29548" t="0"/>
          <a:stretch/>
        </p:blipFill>
        <p:spPr>
          <a:xfrm>
            <a:off x="6470381" y="2818527"/>
            <a:ext cx="1122300" cy="1461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Shape 246"/>
          <p:cNvSpPr/>
          <p:nvPr/>
        </p:nvSpPr>
        <p:spPr>
          <a:xfrm flipH="1">
            <a:off x="6470215" y="2818767"/>
            <a:ext cx="1122300" cy="14610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7" name="Shape 247"/>
          <p:cNvGrpSpPr/>
          <p:nvPr/>
        </p:nvGrpSpPr>
        <p:grpSpPr>
          <a:xfrm>
            <a:off x="6080176" y="3375336"/>
            <a:ext cx="570528" cy="1135689"/>
            <a:chOff x="9543736" y="4486132"/>
            <a:chExt cx="570300" cy="1135235"/>
          </a:xfrm>
        </p:grpSpPr>
        <p:sp>
          <p:nvSpPr>
            <p:cNvPr id="248" name="Shape 248"/>
            <p:cNvSpPr/>
            <p:nvPr/>
          </p:nvSpPr>
          <p:spPr>
            <a:xfrm>
              <a:off x="9543736" y="4487212"/>
              <a:ext cx="570300" cy="11328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Shape 249"/>
            <p:cNvSpPr/>
            <p:nvPr/>
          </p:nvSpPr>
          <p:spPr>
            <a:xfrm rot="-5400000">
              <a:off x="9265568" y="4772968"/>
              <a:ext cx="1126800" cy="570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Shape 250"/>
            <p:cNvSpPr/>
            <p:nvPr/>
          </p:nvSpPr>
          <p:spPr>
            <a:xfrm rot="-5400000">
              <a:off x="9265568" y="4764532"/>
              <a:ext cx="1126800" cy="5700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Shape 251"/>
            <p:cNvSpPr/>
            <p:nvPr/>
          </p:nvSpPr>
          <p:spPr>
            <a:xfrm>
              <a:off x="9736876" y="5519757"/>
              <a:ext cx="186300" cy="303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52" name="Shape 252"/>
          <p:cNvPicPr preferRelativeResize="0"/>
          <p:nvPr/>
        </p:nvPicPr>
        <p:blipFill rotWithShape="1">
          <a:blip r:embed="rId5">
            <a:alphaModFix/>
          </a:blip>
          <a:srcRect b="0" l="34408" r="34408" t="0"/>
          <a:stretch/>
        </p:blipFill>
        <p:spPr>
          <a:xfrm>
            <a:off x="6079557" y="3374919"/>
            <a:ext cx="570300" cy="973800"/>
          </a:xfrm>
          <a:prstGeom prst="round2SameRect">
            <a:avLst>
              <a:gd fmla="val 4129" name="adj1"/>
              <a:gd fmla="val 0" name="adj2"/>
            </a:avLst>
          </a:prstGeom>
          <a:noFill/>
          <a:ln>
            <a:noFill/>
          </a:ln>
        </p:spPr>
      </p:pic>
      <p:sp>
        <p:nvSpPr>
          <p:cNvPr id="253" name="Shape 253"/>
          <p:cNvSpPr/>
          <p:nvPr/>
        </p:nvSpPr>
        <p:spPr>
          <a:xfrm flipH="1">
            <a:off x="6079561" y="3386469"/>
            <a:ext cx="570300" cy="9507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4" name="Shape 254"/>
          <p:cNvGrpSpPr/>
          <p:nvPr/>
        </p:nvGrpSpPr>
        <p:grpSpPr>
          <a:xfrm>
            <a:off x="7350028" y="3727561"/>
            <a:ext cx="499100" cy="758547"/>
            <a:chOff x="7384375" y="3728000"/>
            <a:chExt cx="498900" cy="758244"/>
          </a:xfrm>
        </p:grpSpPr>
        <p:sp>
          <p:nvSpPr>
            <p:cNvPr id="255" name="Shape 255"/>
            <p:cNvSpPr/>
            <p:nvPr/>
          </p:nvSpPr>
          <p:spPr>
            <a:xfrm rot="10800000">
              <a:off x="7475552" y="4233644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Shape 256"/>
            <p:cNvSpPr/>
            <p:nvPr/>
          </p:nvSpPr>
          <p:spPr>
            <a:xfrm rot="5400000">
              <a:off x="7506587" y="4276887"/>
              <a:ext cx="140700" cy="201900"/>
            </a:xfrm>
            <a:prstGeom prst="triangle">
              <a:avLst>
                <a:gd fmla="val 27359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Shape 257"/>
            <p:cNvSpPr/>
            <p:nvPr/>
          </p:nvSpPr>
          <p:spPr>
            <a:xfrm>
              <a:off x="7475548" y="3728000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Shape 258"/>
            <p:cNvSpPr/>
            <p:nvPr/>
          </p:nvSpPr>
          <p:spPr>
            <a:xfrm>
              <a:off x="7384375" y="3860325"/>
              <a:ext cx="498900" cy="498900"/>
            </a:xfrm>
            <a:prstGeom prst="ellipse">
              <a:avLst/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9" name="Shape 259"/>
          <p:cNvGrpSpPr/>
          <p:nvPr/>
        </p:nvGrpSpPr>
        <p:grpSpPr>
          <a:xfrm>
            <a:off x="7350063" y="3857292"/>
            <a:ext cx="523846" cy="507077"/>
            <a:chOff x="7384385" y="3857442"/>
            <a:chExt cx="523637" cy="506874"/>
          </a:xfrm>
        </p:grpSpPr>
        <p:sp>
          <p:nvSpPr>
            <p:cNvPr id="260" name="Shape 260"/>
            <p:cNvSpPr/>
            <p:nvPr/>
          </p:nvSpPr>
          <p:spPr>
            <a:xfrm>
              <a:off x="7384385" y="3865416"/>
              <a:ext cx="498900" cy="498900"/>
            </a:xfrm>
            <a:prstGeom prst="ellipse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61" name="Shape 261"/>
            <p:cNvGrpSpPr/>
            <p:nvPr/>
          </p:nvGrpSpPr>
          <p:grpSpPr>
            <a:xfrm>
              <a:off x="7384385" y="3857442"/>
              <a:ext cx="523637" cy="498900"/>
              <a:chOff x="7384385" y="3857442"/>
              <a:chExt cx="523637" cy="498900"/>
            </a:xfrm>
          </p:grpSpPr>
          <p:sp>
            <p:nvSpPr>
              <p:cNvPr id="262" name="Shape 262"/>
              <p:cNvSpPr/>
              <p:nvPr/>
            </p:nvSpPr>
            <p:spPr>
              <a:xfrm>
                <a:off x="7384385" y="3857442"/>
                <a:ext cx="498900" cy="498900"/>
              </a:xfrm>
              <a:prstGeom prst="ellipse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3" name="Shape 263"/>
              <p:cNvSpPr/>
              <p:nvPr/>
            </p:nvSpPr>
            <p:spPr>
              <a:xfrm>
                <a:off x="7856422" y="4081138"/>
                <a:ext cx="51600" cy="51600"/>
              </a:xfrm>
              <a:prstGeom prst="flowChartDelay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id="264" name="Shape 264"/>
          <p:cNvPicPr preferRelativeResize="0"/>
          <p:nvPr/>
        </p:nvPicPr>
        <p:blipFill rotWithShape="1">
          <a:blip r:embed="rId6">
            <a:alphaModFix/>
          </a:blip>
          <a:srcRect b="0" l="23321" r="23321" t="0"/>
          <a:stretch/>
        </p:blipFill>
        <p:spPr>
          <a:xfrm>
            <a:off x="7379612" y="3888791"/>
            <a:ext cx="438600" cy="4377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265" name="Shape 265"/>
          <p:cNvGrpSpPr/>
          <p:nvPr/>
        </p:nvGrpSpPr>
        <p:grpSpPr>
          <a:xfrm>
            <a:off x="7948338" y="3727561"/>
            <a:ext cx="477502" cy="758547"/>
            <a:chOff x="7982421" y="3727763"/>
            <a:chExt cx="477311" cy="758244"/>
          </a:xfrm>
        </p:grpSpPr>
        <p:sp>
          <p:nvSpPr>
            <p:cNvPr id="266" name="Shape 266"/>
            <p:cNvSpPr/>
            <p:nvPr/>
          </p:nvSpPr>
          <p:spPr>
            <a:xfrm>
              <a:off x="8054507" y="3728825"/>
              <a:ext cx="316500" cy="756600"/>
            </a:xfrm>
            <a:prstGeom prst="roundRect">
              <a:avLst>
                <a:gd fmla="val 15418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Shape 267"/>
            <p:cNvSpPr/>
            <p:nvPr/>
          </p:nvSpPr>
          <p:spPr>
            <a:xfrm rot="10800000">
              <a:off x="8054264" y="4233407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Shape 268"/>
            <p:cNvSpPr/>
            <p:nvPr/>
          </p:nvSpPr>
          <p:spPr>
            <a:xfrm rot="5400000">
              <a:off x="8085300" y="4276650"/>
              <a:ext cx="140700" cy="201900"/>
            </a:xfrm>
            <a:prstGeom prst="triangle">
              <a:avLst>
                <a:gd fmla="val 27359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Shape 269"/>
            <p:cNvSpPr/>
            <p:nvPr/>
          </p:nvSpPr>
          <p:spPr>
            <a:xfrm>
              <a:off x="8054261" y="3727763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Shape 270"/>
            <p:cNvSpPr/>
            <p:nvPr/>
          </p:nvSpPr>
          <p:spPr>
            <a:xfrm>
              <a:off x="7991115" y="3866003"/>
              <a:ext cx="434400" cy="486900"/>
            </a:xfrm>
            <a:prstGeom prst="roundRect">
              <a:avLst>
                <a:gd fmla="val 12273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Shape 271"/>
            <p:cNvSpPr/>
            <p:nvPr/>
          </p:nvSpPr>
          <p:spPr>
            <a:xfrm>
              <a:off x="7982425" y="3884047"/>
              <a:ext cx="451800" cy="499800"/>
            </a:xfrm>
            <a:prstGeom prst="roundRect">
              <a:avLst>
                <a:gd fmla="val 10240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Shape 272"/>
            <p:cNvSpPr/>
            <p:nvPr/>
          </p:nvSpPr>
          <p:spPr>
            <a:xfrm>
              <a:off x="8408132" y="4081081"/>
              <a:ext cx="51600" cy="51600"/>
            </a:xfrm>
            <a:prstGeom prst="flowChartDelay">
              <a:avLst/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Shape 273"/>
            <p:cNvSpPr/>
            <p:nvPr/>
          </p:nvSpPr>
          <p:spPr>
            <a:xfrm>
              <a:off x="7982421" y="3863888"/>
              <a:ext cx="451800" cy="513900"/>
            </a:xfrm>
            <a:prstGeom prst="roundRect">
              <a:avLst>
                <a:gd fmla="val 1024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74" name="Shape 274"/>
          <p:cNvPicPr preferRelativeResize="0"/>
          <p:nvPr/>
        </p:nvPicPr>
        <p:blipFill rotWithShape="1">
          <a:blip r:embed="rId7">
            <a:alphaModFix/>
          </a:blip>
          <a:srcRect b="0" l="26545" r="26545" t="0"/>
          <a:stretch/>
        </p:blipFill>
        <p:spPr>
          <a:xfrm>
            <a:off x="7966179" y="3884431"/>
            <a:ext cx="415200" cy="471300"/>
          </a:xfrm>
          <a:prstGeom prst="roundRect">
            <a:avLst>
              <a:gd fmla="val 7794" name="adj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75" name="Shape 275"/>
          <p:cNvSpPr txBox="1"/>
          <p:nvPr/>
        </p:nvSpPr>
        <p:spPr>
          <a:xfrm>
            <a:off x="6304450" y="1778175"/>
            <a:ext cx="523800" cy="3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6" name="Shape 27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224417" y="1724621"/>
            <a:ext cx="683860" cy="437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Shape 27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383198" y="4174649"/>
            <a:ext cx="237250" cy="1518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Shape 27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208276" y="2859748"/>
            <a:ext cx="359625" cy="2301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Shape 27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480263" y="4127677"/>
            <a:ext cx="237260" cy="1518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Shape 28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099151" y="4174644"/>
            <a:ext cx="237250" cy="1518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Shape 28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570075" y="1724625"/>
            <a:ext cx="330600" cy="33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Shape 28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080175" y="3375325"/>
            <a:ext cx="237251" cy="237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Shape 28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497650" y="2809550"/>
            <a:ext cx="237251" cy="2372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Shape 28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448300" y="3927975"/>
            <a:ext cx="119601" cy="119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Shape 28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966175" y="3883375"/>
            <a:ext cx="151850" cy="15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Shape 290"/>
          <p:cNvSpPr txBox="1"/>
          <p:nvPr>
            <p:ph type="title"/>
          </p:nvPr>
        </p:nvSpPr>
        <p:spPr>
          <a:xfrm>
            <a:off x="1282800" y="173840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Thank you</a:t>
            </a:r>
            <a:endParaRPr/>
          </a:p>
        </p:txBody>
      </p:sp>
      <p:sp>
        <p:nvSpPr>
          <p:cNvPr id="291" name="Shape 291"/>
          <p:cNvSpPr txBox="1"/>
          <p:nvPr/>
        </p:nvSpPr>
        <p:spPr>
          <a:xfrm>
            <a:off x="6370600" y="4033975"/>
            <a:ext cx="2586300" cy="9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34343"/>
                </a:solidFill>
                <a:latin typeface="Merriweather"/>
                <a:ea typeface="Merriweather"/>
                <a:cs typeface="Merriweather"/>
                <a:sym typeface="Merriweather"/>
              </a:rPr>
              <a:t>The IOT Team:</a:t>
            </a:r>
            <a:endParaRPr>
              <a:solidFill>
                <a:srgbClr val="434343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45720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34343"/>
                </a:solidFill>
                <a:latin typeface="Merriweather"/>
                <a:ea typeface="Merriweather"/>
                <a:cs typeface="Merriweather"/>
                <a:sym typeface="Merriweather"/>
              </a:rPr>
              <a:t>Saloni Tiwari</a:t>
            </a:r>
            <a:endParaRPr>
              <a:solidFill>
                <a:srgbClr val="434343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45720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34343"/>
                </a:solidFill>
                <a:latin typeface="Merriweather"/>
                <a:ea typeface="Merriweather"/>
                <a:cs typeface="Merriweather"/>
                <a:sym typeface="Merriweather"/>
              </a:rPr>
              <a:t>Veda Praneetha Edala</a:t>
            </a:r>
            <a:endParaRPr>
              <a:solidFill>
                <a:srgbClr val="434343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45720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34343"/>
                </a:solidFill>
                <a:latin typeface="Merriweather"/>
                <a:ea typeface="Merriweather"/>
                <a:cs typeface="Merriweather"/>
                <a:sym typeface="Merriweather"/>
              </a:rPr>
              <a:t>Hari Krishnan Nair</a:t>
            </a:r>
            <a:endParaRPr>
              <a:solidFill>
                <a:srgbClr val="434343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